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88" r:id="rId6"/>
    <p:sldId id="260" r:id="rId7"/>
    <p:sldId id="29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6" r:id="rId20"/>
    <p:sldId id="272" r:id="rId21"/>
    <p:sldId id="274" r:id="rId22"/>
    <p:sldId id="276" r:id="rId23"/>
    <p:sldId id="275" r:id="rId24"/>
    <p:sldId id="277" r:id="rId25"/>
    <p:sldId id="278" r:id="rId26"/>
    <p:sldId id="282" r:id="rId27"/>
    <p:sldId id="279" r:id="rId28"/>
    <p:sldId id="280" r:id="rId29"/>
    <p:sldId id="281" r:id="rId30"/>
    <p:sldId id="283" r:id="rId31"/>
    <p:sldId id="284" r:id="rId32"/>
    <p:sldId id="285" r:id="rId33"/>
    <p:sldId id="287" r:id="rId34"/>
    <p:sldId id="286" r:id="rId35"/>
    <p:sldId id="294" r:id="rId36"/>
    <p:sldId id="289" r:id="rId37"/>
    <p:sldId id="290" r:id="rId38"/>
    <p:sldId id="291" r:id="rId39"/>
    <p:sldId id="292" r:id="rId40"/>
    <p:sldId id="293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3"/>
  </p:normalViewPr>
  <p:slideViewPr>
    <p:cSldViewPr snapToGrid="0">
      <p:cViewPr varScale="1">
        <p:scale>
          <a:sx n="115" d="100"/>
          <a:sy n="115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4E63-1F19-AF47-811C-B52DC96A517E}" type="datetimeFigureOut">
              <a:rPr lang="en-CZ" smtClean="0"/>
              <a:t>16.01.2023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7C87-2B6A-2247-A5A2-15CDE8BAB51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7966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B55C445-7C9F-2744-81E5-29EDA113F704}" type="datetime1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60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2D4D-A8D1-CD45-A3E2-552059E839CD}" type="datetime1">
              <a:rPr lang="cs-CZ" smtClean="0"/>
              <a:t>16.01.2023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62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018E5-5268-2348-8172-8474E2E6B415}" type="datetime1">
              <a:rPr lang="cs-CZ" smtClean="0"/>
              <a:t>16.01.2023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12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F70613-F08B-C743-98DE-55EBF9BC2287}" type="datetime1">
              <a:rPr lang="cs-CZ" smtClean="0"/>
              <a:t>16.01.2023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473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1E88C2-18ED-8A44-ACE8-A280E78F9693}" type="datetime1">
              <a:rPr lang="cs-CZ" smtClean="0"/>
              <a:t>16.01.2023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30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022A9-2576-8A47-A4E9-7F0CF976EBC1}" type="datetime1">
              <a:rPr lang="cs-CZ" smtClean="0"/>
              <a:t>16.01.2023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90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E027-7BEE-324F-BDE6-85D3EF1C9B2D}" type="datetime1">
              <a:rPr lang="cs-CZ" smtClean="0"/>
              <a:t>16.01.2023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34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5012-4C95-C245-9C47-0BEDBCE02BAB}" type="datetime1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754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8212158-1988-874E-9A7F-742E3B332B89}" type="datetime1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6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29C7-AF16-754A-9B2A-F9BDCBB909C5}" type="datetime1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43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683029-FAD8-114B-A9CB-82D5F3071239}" type="datetime1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11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CF37-79D0-9746-8208-8922E81AC090}" type="datetime1">
              <a:rPr lang="cs-CZ" smtClean="0"/>
              <a:t>16.01.2023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86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6355-080D-984E-B8A7-35AABB5C328D}" type="datetime1">
              <a:rPr lang="cs-CZ" smtClean="0"/>
              <a:t>16.01.2023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66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6E2-DA7C-F54A-A9D4-C50BC8ADA442}" type="datetime1">
              <a:rPr lang="cs-CZ" smtClean="0"/>
              <a:t>16.01.2023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85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B2FF-BB8C-4A4F-96EC-FB278B80DB75}" type="datetime1">
              <a:rPr lang="cs-CZ" smtClean="0"/>
              <a:t>16.01.2023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8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57B7A-3CEA-5744-BF7D-53C4302C006D}" type="datetime1">
              <a:rPr lang="cs-CZ" smtClean="0"/>
              <a:t>16.01.2023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34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F98B-559D-E345-9DF0-908BD23CBDE1}" type="datetime1">
              <a:rPr lang="cs-CZ" smtClean="0"/>
              <a:t>16.01.2023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27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651F-8DF9-7C4D-B879-0F811CE9DD0A}" type="datetime1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8B8D-5E6C-4FC7-913A-5D9585948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5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3D tisk v OpenScadu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8501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Hana Trhlíková </a:t>
            </a:r>
          </a:p>
          <a:p>
            <a:pPr algn="ctr"/>
            <a:r>
              <a:rPr lang="cs-CZ" dirty="0"/>
              <a:t>ZŠ Sokolov </a:t>
            </a:r>
          </a:p>
          <a:p>
            <a:pPr algn="ctr"/>
            <a:r>
              <a:rPr lang="cs-CZ" dirty="0"/>
              <a:t>RC Sokolov - Elixír do škol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4D7A1-FE6F-4798-1794-907F0099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5609" y="6492875"/>
            <a:ext cx="64008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3C4F3E-1F2D-5B7E-9BB4-2114B852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7" y="147290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2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094" y="632298"/>
            <a:ext cx="10773922" cy="6060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534050" y="2947481"/>
            <a:ext cx="2240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Poznámka: </a:t>
            </a:r>
          </a:p>
          <a:p>
            <a:r>
              <a:rPr lang="cs-CZ" sz="2400" dirty="0"/>
              <a:t>Válec z prostoru zmizel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38145" y="3249038"/>
            <a:ext cx="1964987" cy="9727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3115" y="1750979"/>
            <a:ext cx="632298" cy="97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3137E-3565-ECB6-AC01-E48549DB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088" y="6589982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C5482E7-EA78-EFF7-2C8E-9AA54C33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7" y="147290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8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něco barevně zviditelnit?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Objekt vybarvíme růžově, pokud na začátek jeho příkazu vložíme#</a:t>
            </a:r>
          </a:p>
          <a:p>
            <a:r>
              <a:rPr lang="cs-CZ" sz="3200" dirty="0"/>
              <a:t>Stlačíme současně AltGr+X</a:t>
            </a:r>
          </a:p>
          <a:p>
            <a:endParaRPr lang="cs-CZ" sz="3200" dirty="0"/>
          </a:p>
          <a:p>
            <a:r>
              <a:rPr lang="cs-CZ" sz="3200" dirty="0"/>
              <a:t>Proč? ... </a:t>
            </a:r>
          </a:p>
          <a:p>
            <a:r>
              <a:rPr lang="cs-CZ" sz="3200" dirty="0"/>
              <a:t>Občas člověk musí kouknout, zda je vše v pořádku. </a:t>
            </a:r>
          </a:p>
          <a:p>
            <a:pPr marL="0" indent="0">
              <a:buNone/>
            </a:pPr>
            <a:r>
              <a:rPr lang="cs-CZ" sz="3200" dirty="0"/>
              <a:t>                  (Tento znak program nenarušuje.)</a:t>
            </a:r>
          </a:p>
          <a:p>
            <a:pPr marL="0" indent="0">
              <a:buNone/>
            </a:pPr>
            <a:r>
              <a:rPr lang="cs-CZ" sz="3200" dirty="0"/>
              <a:t>        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F0D24-2BF4-A377-A754-B965BD59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856070C-B8D1-FD8B-D4F5-4CD172D7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7" y="147290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668" y="681723"/>
            <a:ext cx="11030532" cy="620467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4826" y="2076856"/>
            <a:ext cx="3891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346332" y="885217"/>
            <a:ext cx="1439694" cy="69066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50586" y="3784060"/>
            <a:ext cx="199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Poznámka: </a:t>
            </a:r>
            <a:r>
              <a:rPr lang="cs-CZ" sz="2400" dirty="0"/>
              <a:t>Zvýraznění objektu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A828E-EFB2-568F-FFC6-1C21B65E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581" y="277108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08A7B0-2769-331B-B4F1-1A68FC5C4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98349" y="1731699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6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383" y="764373"/>
            <a:ext cx="8733817" cy="1293028"/>
          </a:xfrm>
        </p:spPr>
        <p:txBody>
          <a:bodyPr/>
          <a:lstStyle/>
          <a:p>
            <a:r>
              <a:rPr lang="cs-CZ" dirty="0"/>
              <a:t>Posouvání objektů v prostoru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300" dirty="0"/>
              <a:t>Před objekt dáme příkaz posunu ve směru sořadnic x, y, z:</a:t>
            </a:r>
          </a:p>
          <a:p>
            <a:pPr marL="0" indent="0">
              <a:buNone/>
            </a:pPr>
            <a:r>
              <a:rPr lang="cs-CZ" sz="3200" dirty="0"/>
              <a:t>               </a:t>
            </a:r>
            <a:r>
              <a:rPr lang="cs-CZ" sz="4000" dirty="0"/>
              <a:t>translate([10,15,0])</a:t>
            </a:r>
          </a:p>
          <a:p>
            <a:endParaRPr lang="cs-CZ" sz="3200" dirty="0"/>
          </a:p>
          <a:p>
            <a:r>
              <a:rPr lang="cs-CZ" sz="3200" dirty="0"/>
              <a:t>Hranaté závorky píšeme AltGr+F nebo AltGr+G</a:t>
            </a:r>
          </a:p>
          <a:p>
            <a:r>
              <a:rPr lang="cs-CZ" sz="3200" dirty="0"/>
              <a:t>Objekt se posune o 10 mm ve směru osy x a o 15 mm ve směru osy y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AAD92-7661-8E5F-BBDB-C830EB68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9AB059-839A-3E3D-B87B-189D4291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2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752" y="505839"/>
            <a:ext cx="11292730" cy="6352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5685" y="3394953"/>
            <a:ext cx="3579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Poznámka:</a:t>
            </a:r>
          </a:p>
          <a:p>
            <a:r>
              <a:rPr lang="cs-CZ" sz="2400" dirty="0"/>
              <a:t>Koule musí být posunuta nahoru o poloměr – její původní střed je ve středu souřadného systému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5194" y="1770435"/>
            <a:ext cx="603115" cy="3891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50BF4-6837-68CD-56F1-CD8672F5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8951" y="323276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A14B9EF-436F-EA1E-B00A-A106CD72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0623" y="3004564"/>
            <a:ext cx="2405816" cy="5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3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Otáčení objektu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300" dirty="0"/>
              <a:t>Objekt otáčíme v prostoru</a:t>
            </a:r>
          </a:p>
          <a:p>
            <a:pPr marL="0" indent="0">
              <a:buNone/>
            </a:pPr>
            <a:r>
              <a:rPr lang="cs-CZ" sz="3300" dirty="0"/>
              <a:t>    kolem os x, y, nebo z </a:t>
            </a:r>
          </a:p>
          <a:p>
            <a:pPr marL="0" indent="0">
              <a:buNone/>
            </a:pPr>
            <a:r>
              <a:rPr lang="cs-CZ" sz="3300" dirty="0"/>
              <a:t>o zadaný úhel ve stupních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r>
              <a:rPr lang="cs-CZ" sz="3300" dirty="0"/>
              <a:t>Příkaz před objekt:</a:t>
            </a:r>
          </a:p>
          <a:p>
            <a:pPr marL="0" indent="0">
              <a:buNone/>
            </a:pPr>
            <a:r>
              <a:rPr lang="cs-CZ" sz="4000" dirty="0"/>
              <a:t>    rotate([0,0,45])</a:t>
            </a:r>
          </a:p>
          <a:p>
            <a:pPr marL="0" indent="0">
              <a:buNone/>
            </a:pPr>
            <a:r>
              <a:rPr lang="cs-CZ" sz="33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otočí o 45º kolem osy 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93" y="2194560"/>
            <a:ext cx="5821007" cy="451523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482519" y="1945532"/>
            <a:ext cx="418290" cy="392024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8054502" y="3501957"/>
            <a:ext cx="2237362" cy="428017"/>
          </a:xfrm>
          <a:prstGeom prst="arc">
            <a:avLst>
              <a:gd name="adj1" fmla="val 13500003"/>
              <a:gd name="adj2" fmla="val 0"/>
            </a:avLst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F28B4-84E4-CF74-179F-4D7CF09E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541" y="6481826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A1A0469-06C2-0F70-E10C-DB3FA959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4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Posouvání a otáčení objektu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606" y="1775636"/>
            <a:ext cx="9035313" cy="5082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4272" y="4178808"/>
            <a:ext cx="2962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/>
              <a:t>Poznámka:</a:t>
            </a:r>
          </a:p>
          <a:p>
            <a:r>
              <a:rPr lang="cs-CZ" sz="2200" dirty="0"/>
              <a:t>Na pořadí příkazu otáčení a posunu záleží.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92A76-A042-5306-00B1-7B4FF9B8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7262" y="399248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84AF221-B97A-4F93-292A-6A86500A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0623" y="2993413"/>
            <a:ext cx="2405816" cy="5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6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cs-CZ" sz="3200" dirty="0"/>
              <a:t>Sjednocení                union(){ ......}</a:t>
            </a:r>
          </a:p>
          <a:p>
            <a:pPr lvl="2"/>
            <a:endParaRPr lang="cs-CZ" sz="3200" dirty="0"/>
          </a:p>
          <a:p>
            <a:pPr lvl="2"/>
            <a:r>
              <a:rPr lang="cs-CZ" sz="3200" dirty="0"/>
              <a:t>Rozdíl                         difference(){.....}</a:t>
            </a:r>
          </a:p>
          <a:p>
            <a:pPr lvl="2"/>
            <a:endParaRPr lang="cs-CZ" sz="3200" dirty="0"/>
          </a:p>
          <a:p>
            <a:pPr lvl="2"/>
            <a:r>
              <a:rPr lang="cs-CZ" sz="3200" dirty="0"/>
              <a:t>Průnik                         intersection(){.......}</a:t>
            </a:r>
          </a:p>
          <a:p>
            <a:pPr lvl="2"/>
            <a:endParaRPr lang="cs-CZ" sz="3200" dirty="0"/>
          </a:p>
          <a:p>
            <a:pPr lvl="2"/>
            <a:r>
              <a:rPr lang="cs-CZ" sz="3200" dirty="0"/>
              <a:t>Propojení                   hull(){.......}</a:t>
            </a:r>
          </a:p>
          <a:p>
            <a:pPr marL="3657600" lvl="8" indent="0" algn="r">
              <a:buNone/>
            </a:pPr>
            <a:r>
              <a:rPr lang="cs-CZ" sz="2200" dirty="0"/>
              <a:t>Množinová závorka: AltGr+B a AltGr+N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03AA9-4CE2-966F-A66B-52B307F8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DA556D-006A-6CB4-A580-65643D19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3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496" y="210313"/>
            <a:ext cx="8680704" cy="1161287"/>
          </a:xfrm>
        </p:spPr>
        <p:txBody>
          <a:bodyPr/>
          <a:lstStyle/>
          <a:p>
            <a:r>
              <a:rPr lang="cs-CZ" dirty="0"/>
              <a:t>Sjednocení      union(){...}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848" y="1371600"/>
            <a:ext cx="9691457" cy="5451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" y="4367676"/>
            <a:ext cx="5627234" cy="20148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DE18C-B4AE-747B-6218-862E492A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7010" y="210313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3A5790-0398-2EBE-9C38-DF592052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6013" y="2457339"/>
            <a:ext cx="2405816" cy="5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2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chcete zkusit...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6" y="1648047"/>
            <a:ext cx="6337427" cy="475307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8590D-1B17-636F-C700-05E57A53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FB48017-61C9-AA43-4E71-72DB47CA4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5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83829"/>
            <a:ext cx="8610600" cy="1293028"/>
          </a:xfrm>
        </p:spPr>
        <p:txBody>
          <a:bodyPr/>
          <a:lstStyle/>
          <a:p>
            <a:pPr algn="ctr"/>
            <a:r>
              <a:rPr lang="cs-CZ" dirty="0">
                <a:latin typeface="Arial Narrow" panose="020B0606020202030204" pitchFamily="34" charset="0"/>
              </a:rPr>
              <a:t>Pro koho je OpenScad?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Člověk, který</a:t>
            </a:r>
          </a:p>
          <a:p>
            <a:r>
              <a:rPr lang="cs-CZ" sz="2800" dirty="0"/>
              <a:t>Má rád matematické myšlením</a:t>
            </a:r>
          </a:p>
          <a:p>
            <a:r>
              <a:rPr lang="cs-CZ" sz="2800" dirty="0"/>
              <a:t>Potrpí si na přesnost</a:t>
            </a:r>
          </a:p>
          <a:p>
            <a:r>
              <a:rPr lang="cs-CZ" sz="2800" dirty="0"/>
              <a:t>Složité věci, pokud to jde, chce dělat jednoduše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Člověk, který</a:t>
            </a:r>
          </a:p>
          <a:p>
            <a:r>
              <a:rPr lang="cs-CZ" sz="2800" dirty="0"/>
              <a:t>Se vyhýbá programování</a:t>
            </a:r>
          </a:p>
          <a:p>
            <a:r>
              <a:rPr lang="cs-CZ" sz="2800" dirty="0"/>
              <a:t>Chodí do 7. třídy a neví čeho se může bát ...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D7B9A-0AF0-4EB7-667C-331F1BC2F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7B5FDE2-45B4-949D-629F-1B0CDFCE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25348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7161"/>
            <a:ext cx="8610600" cy="1225296"/>
          </a:xfrm>
        </p:spPr>
        <p:txBody>
          <a:bodyPr/>
          <a:lstStyle/>
          <a:p>
            <a:r>
              <a:rPr lang="cs-CZ" dirty="0"/>
              <a:t>Rozdíl   difference(){....}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442" y="1215517"/>
            <a:ext cx="10031081" cy="5642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736" y="3566160"/>
            <a:ext cx="666597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difference(){</a:t>
            </a:r>
          </a:p>
          <a:p>
            <a:r>
              <a:rPr lang="cs-CZ" sz="2400" dirty="0"/>
              <a:t>           cube(104);  	translate([2,2,2])cube([100,100,104]);</a:t>
            </a:r>
          </a:p>
          <a:p>
            <a:r>
              <a:rPr lang="cs-CZ" sz="2400" dirty="0"/>
              <a:t>}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2723B-77FD-D0DA-1506-752A93A6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2958" y="137161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143AB87-484F-9FDA-6DE3-122B447D9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22197" y="1438299"/>
            <a:ext cx="2405816" cy="5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16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60869"/>
            <a:ext cx="8610600" cy="1128435"/>
          </a:xfrm>
        </p:spPr>
        <p:txBody>
          <a:bodyPr/>
          <a:lstStyle/>
          <a:p>
            <a:r>
              <a:rPr lang="cs-CZ" dirty="0"/>
              <a:t>Definování  Proměnné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842" y="969264"/>
            <a:ext cx="10290046" cy="5788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" y="3154680"/>
            <a:ext cx="5917471" cy="33154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A181A-54FA-4C85-058D-9A79F287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0757" y="160869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73B302-2FDB-55C0-3061-5192D2FC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6618" y="2107944"/>
            <a:ext cx="1507771" cy="3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54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97445"/>
            <a:ext cx="8610600" cy="1073571"/>
          </a:xfrm>
        </p:spPr>
        <p:txBody>
          <a:bodyPr/>
          <a:lstStyle/>
          <a:p>
            <a:r>
              <a:rPr lang="cs-CZ" dirty="0"/>
              <a:t>Průnik   Intersection(){...}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784" y="1271016"/>
            <a:ext cx="9932416" cy="5586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5" y="3816096"/>
            <a:ext cx="6517345" cy="2182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0D0FE-81D6-DF32-3CB7-944AA50E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1907" y="186543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A16877-9A55-81BD-6C06-0497C369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7307" y="1369797"/>
            <a:ext cx="2102822" cy="4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0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proměnná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Pro válce, kužely, koule ... vše kulaté, používáme na začátku programu funkci </a:t>
            </a:r>
            <a:r>
              <a:rPr lang="cs-CZ" sz="3200" b="1" dirty="0"/>
              <a:t>$fn </a:t>
            </a:r>
            <a:r>
              <a:rPr lang="cs-CZ" sz="3200" dirty="0"/>
              <a:t>($=AltGr+ů)</a:t>
            </a:r>
          </a:p>
          <a:p>
            <a:pPr marL="0" indent="0">
              <a:buNone/>
            </a:pPr>
            <a:r>
              <a:rPr lang="cs-CZ" sz="3200" dirty="0"/>
              <a:t>Tato funkce určuje počet stěn v prostoru na 360</a:t>
            </a:r>
            <a:r>
              <a:rPr lang="cs-CZ" sz="32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º</a:t>
            </a:r>
          </a:p>
          <a:p>
            <a:pPr marL="0" indent="0">
              <a:buNone/>
            </a:pPr>
            <a:endParaRPr lang="cs-CZ" sz="3200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marL="0" indent="0">
              <a:buNone/>
            </a:pPr>
            <a:r>
              <a:rPr lang="cs-CZ" sz="3200" dirty="0">
                <a:latin typeface="Century Gothic" panose="020B0502020202020204" pitchFamily="34" charset="0"/>
                <a:ea typeface="MS UI Gothic" panose="020B0600070205080204" pitchFamily="34" charset="-128"/>
              </a:rPr>
              <a:t>Např.:</a:t>
            </a:r>
          </a:p>
          <a:p>
            <a:pPr marL="0" indent="0">
              <a:buNone/>
            </a:pPr>
            <a:r>
              <a:rPr lang="cs-CZ" sz="3200" b="1" dirty="0">
                <a:latin typeface="Century Gothic" panose="020B0502020202020204" pitchFamily="34" charset="0"/>
                <a:ea typeface="MS UI Gothic" panose="020B0600070205080204" pitchFamily="34" charset="-128"/>
              </a:rPr>
              <a:t>$fn=15;  </a:t>
            </a:r>
            <a:r>
              <a:rPr lang="cs-CZ" sz="3200" dirty="0">
                <a:latin typeface="Century Gothic" panose="020B0502020202020204" pitchFamily="34" charset="0"/>
                <a:ea typeface="MS UI Gothic" panose="020B0600070205080204" pitchFamily="34" charset="-128"/>
              </a:rPr>
              <a:t>udělá z válce </a:t>
            </a:r>
          </a:p>
          <a:p>
            <a:pPr marL="0" indent="0">
              <a:buNone/>
            </a:pPr>
            <a:r>
              <a:rPr lang="cs-CZ" sz="3200" dirty="0">
                <a:latin typeface="Century Gothic" panose="020B0502020202020204" pitchFamily="34" charset="0"/>
                <a:ea typeface="MS UI Gothic" panose="020B0600070205080204" pitchFamily="34" charset="-128"/>
              </a:rPr>
              <a:t>hranol s 15 bočními stěnami</a:t>
            </a:r>
            <a:endParaRPr lang="cs-CZ" sz="3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30" y="3794760"/>
            <a:ext cx="2850478" cy="276834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3687B-4F5E-8EDE-7624-E0166C0D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8D10019-028B-71F6-F678-AFB83C02E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7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-137160"/>
            <a:ext cx="8610600" cy="1499616"/>
          </a:xfrm>
        </p:spPr>
        <p:txBody>
          <a:bodyPr/>
          <a:lstStyle/>
          <a:p>
            <a:r>
              <a:rPr lang="cs-CZ" dirty="0"/>
              <a:t>Propojení   Hull(){...}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192" y="1197229"/>
            <a:ext cx="10075503" cy="5667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7" y="4106418"/>
            <a:ext cx="7420408" cy="19926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75AE7-4301-72EA-04A3-E3094A4E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48093" y="0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BC9418C-DB18-82FB-994E-37A798A4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6013" y="2468490"/>
            <a:ext cx="2405816" cy="5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19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520" y="301753"/>
            <a:ext cx="8610600" cy="1435608"/>
          </a:xfrm>
        </p:spPr>
        <p:txBody>
          <a:bodyPr/>
          <a:lstStyle/>
          <a:p>
            <a:r>
              <a:rPr lang="cs-CZ" dirty="0"/>
              <a:t>Válce s různým počtem „stěn“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638" y="1517269"/>
            <a:ext cx="9348329" cy="5258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1" y="3477006"/>
            <a:ext cx="5090773" cy="2055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23911-F7F0-895F-575D-541C5E85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81602" y="172275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1E0CFF-869F-F37B-2ACA-7E15DFE0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6013" y="2468490"/>
            <a:ext cx="2405816" cy="5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152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216" y="188301"/>
            <a:ext cx="7958328" cy="1091859"/>
          </a:xfrm>
        </p:spPr>
        <p:txBody>
          <a:bodyPr>
            <a:normAutofit fontScale="90000"/>
          </a:bodyPr>
          <a:lstStyle/>
          <a:p>
            <a:r>
              <a:rPr lang="cs-CZ" dirty="0"/>
              <a:t>Krabička s kulatými hranami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806" y="1023493"/>
            <a:ext cx="10161129" cy="5715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7632" y="4608576"/>
            <a:ext cx="3127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/>
              <a:t>Poznámka:</a:t>
            </a:r>
          </a:p>
          <a:p>
            <a:r>
              <a:rPr lang="cs-CZ" sz="2200" dirty="0"/>
              <a:t>Krabička vznikla propojením 4 válců.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F69D4-AA7E-ACA5-C8C3-D1E7A4DB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0" y="118872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55AD05-5639-127C-C895-9BEF0463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6013" y="2468490"/>
            <a:ext cx="2405816" cy="5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6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cyklu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/>
              <a:t>Pokud chceme určitý krok zopakovat vícekrát a bude se lišit např. polohou, můžeme zadat cyklus: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000" dirty="0"/>
              <a:t>for (i=[1:10]){.....příkazy......}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Cyklus se zopakuje pro 10 různých hodnot 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CFDE5-C058-06CD-AD3E-6A195FB1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72EEC3-E977-9ED4-2465-C9ADDDCE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51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106005"/>
            <a:ext cx="8610600" cy="1155867"/>
          </a:xfrm>
        </p:spPr>
        <p:txBody>
          <a:bodyPr/>
          <a:lstStyle/>
          <a:p>
            <a:r>
              <a:rPr lang="cs-CZ" dirty="0"/>
              <a:t>Příklad cyklu - děrování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352" y="1261872"/>
            <a:ext cx="9769856" cy="549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4667250"/>
            <a:ext cx="7350054" cy="14500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0DC52-CEB0-12CE-B89F-2C370F2A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0756" y="0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25E4461-BAF7-161F-5889-C1F7665B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6013" y="2468490"/>
            <a:ext cx="2405816" cy="5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23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40" y="179157"/>
            <a:ext cx="8610600" cy="1110147"/>
          </a:xfrm>
        </p:spPr>
        <p:txBody>
          <a:bodyPr/>
          <a:lstStyle/>
          <a:p>
            <a:r>
              <a:rPr lang="cs-CZ" dirty="0"/>
              <a:t>Cyklus se 2 parametry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935" y="1289304"/>
            <a:ext cx="97536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" y="4941570"/>
            <a:ext cx="6597121" cy="1834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6AF7B-7141-FAAC-DB6F-2A31F01D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0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22EF3E-9223-86B1-44CE-F4AA2561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6013" y="2468490"/>
            <a:ext cx="2405816" cy="5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6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Pracovní  Prostředí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612" y="1799618"/>
            <a:ext cx="8541813" cy="4804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2109" y="4744763"/>
            <a:ext cx="219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 </a:t>
            </a:r>
          </a:p>
          <a:p>
            <a:r>
              <a:rPr lang="cs-CZ" dirty="0"/>
              <a:t>Tady píšeme pokyny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82111" y="3793787"/>
            <a:ext cx="9727" cy="118677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47506" y="2675106"/>
            <a:ext cx="155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Tady to zobrazíme pomocí F5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649838" y="3268494"/>
            <a:ext cx="680936" cy="972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47506" y="4980563"/>
            <a:ext cx="142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tady to občas napíše, co je chybně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550613" y="5797685"/>
            <a:ext cx="1780161" cy="972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BE562-F044-F714-D780-1F6C9A92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844" y="6583027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9EEB11D-F947-CF4C-C910-DF9F9100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25386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76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296" y="1133855"/>
            <a:ext cx="9137904" cy="713233"/>
          </a:xfrm>
        </p:spPr>
        <p:txBody>
          <a:bodyPr>
            <a:normAutofit fontScale="90000"/>
          </a:bodyPr>
          <a:lstStyle/>
          <a:p>
            <a:r>
              <a:rPr lang="cs-CZ" dirty="0"/>
              <a:t>Osově souměrné – složitější útvary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u="sng" dirty="0"/>
              <a:t>Kolečko</a:t>
            </a:r>
            <a:r>
              <a:rPr lang="cs-CZ" sz="4000" dirty="0"/>
              <a:t> – kladka, nástavec na skleničku ...</a:t>
            </a:r>
          </a:p>
          <a:p>
            <a:pPr marL="0" indent="0">
              <a:buNone/>
            </a:pPr>
            <a:r>
              <a:rPr lang="cs-CZ" sz="3200" dirty="0"/>
              <a:t>funkce: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4000" dirty="0"/>
              <a:t>     rotate_extrude($fn=200)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vám roztočí cokoliv v prostoru kolem osy z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06E4-757C-A1E9-AFDB-F68311A0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7993BB-6BE2-32A8-5C61-2DA6FC926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03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904" y="764373"/>
            <a:ext cx="8845296" cy="844971"/>
          </a:xfrm>
        </p:spPr>
        <p:txBody>
          <a:bodyPr>
            <a:normAutofit fontScale="90000"/>
          </a:bodyPr>
          <a:lstStyle/>
          <a:p>
            <a:r>
              <a:rPr lang="cs-CZ" dirty="0"/>
              <a:t>Nepravidelný tvar – kreslení ve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500" dirty="0"/>
              <a:t>Nakreslete si mnohoúhelník, pak ho můžete roztočit </a:t>
            </a:r>
          </a:p>
          <a:p>
            <a:pPr marL="0" indent="0">
              <a:buNone/>
            </a:pPr>
            <a:r>
              <a:rPr lang="cs-CZ" sz="3500" dirty="0"/>
              <a:t>v prostoru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3200" dirty="0"/>
              <a:t>Mnohoúhelník:</a:t>
            </a:r>
          </a:p>
          <a:p>
            <a:pPr marL="0" indent="0">
              <a:buNone/>
            </a:pPr>
            <a:r>
              <a:rPr lang="fr-FR" sz="4000" dirty="0" err="1"/>
              <a:t>polygon</a:t>
            </a:r>
            <a:r>
              <a:rPr lang="fr-FR" sz="4000" dirty="0"/>
              <a:t>(points=[[41.5,0],[46.5,0],[46.5,10],[46,10],[46,3],[42,3],[42,10],[41.5,10],[41.5,0]]);</a:t>
            </a:r>
            <a:r>
              <a:rPr lang="cs-CZ" sz="4000" dirty="0"/>
              <a:t> 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Souřadnice[x,y], desetinnou čárku piš jako desetinnou tečku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20971-3CB0-4BD3-D05E-8CB9347E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20C4D6-5CEC-B444-76DD-BF88C393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39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44333"/>
            <a:ext cx="8610600" cy="1146723"/>
          </a:xfrm>
        </p:spPr>
        <p:txBody>
          <a:bodyPr>
            <a:normAutofit fontScale="90000"/>
          </a:bodyPr>
          <a:lstStyle/>
          <a:p>
            <a:r>
              <a:rPr lang="cs-CZ" dirty="0"/>
              <a:t>Mnohoúhelník roztočený </a:t>
            </a:r>
            <a:br>
              <a:rPr lang="cs-CZ" dirty="0"/>
            </a:br>
            <a:r>
              <a:rPr lang="cs-CZ" dirty="0"/>
              <a:t>v prostoru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991" y="1672717"/>
            <a:ext cx="9023209" cy="5075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5069586"/>
            <a:ext cx="8485184" cy="14683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4E5E6-1756-9600-9F70-AE049A0F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3780" y="66170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1FCAC9-AE88-07CB-4CDF-0F261BE1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6013" y="2468490"/>
            <a:ext cx="2405816" cy="5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0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Těleso nepravidelného řezu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Pokud chcete vymodelovat řez pomocí </a:t>
            </a:r>
          </a:p>
          <a:p>
            <a:pPr marL="0" indent="0">
              <a:buNone/>
            </a:pPr>
            <a:r>
              <a:rPr lang="cs-CZ" sz="3200" dirty="0"/>
              <a:t>nepravidelného mnohoúhelníku (polynom),</a:t>
            </a:r>
          </a:p>
          <a:p>
            <a:pPr marL="0" indent="0">
              <a:buNone/>
            </a:pPr>
            <a:r>
              <a:rPr lang="cs-CZ" sz="3200" dirty="0"/>
              <a:t>a pak ho vyzvednout do prostoru do výšky 20 mm: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4000" dirty="0"/>
              <a:t>            linear_extrude(20)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759DC-C054-BEC9-D2BA-D2088493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29B952A-6A9D-ECBE-7121-B25D7B7C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05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16" y="170013"/>
            <a:ext cx="8610600" cy="982131"/>
          </a:xfrm>
        </p:spPr>
        <p:txBody>
          <a:bodyPr/>
          <a:lstStyle/>
          <a:p>
            <a:r>
              <a:rPr lang="cs-CZ" dirty="0"/>
              <a:t>Vyzvednutí do výšky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472" y="1152144"/>
            <a:ext cx="10143744" cy="570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7" y="4911852"/>
            <a:ext cx="9624293" cy="123291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CB49-C930-348F-5416-8AACFF60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770" y="0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3FCDFD7-5F9C-6EC4-8613-62260E6F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6013" y="2468490"/>
            <a:ext cx="2405816" cy="5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27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souboru na tisk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(Fn+)F6 (Obraz tělesa se zobrazí v nejlepší podobě)</a:t>
            </a:r>
          </a:p>
          <a:p>
            <a:pPr marL="0" indent="0">
              <a:buNone/>
            </a:pPr>
            <a:r>
              <a:rPr lang="cs-CZ" sz="2800" dirty="0"/>
              <a:t>      Ve spodní části nabíhá zelený pruh, vydržte do konce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3600" dirty="0"/>
              <a:t>Soubor  </a:t>
            </a:r>
            <a:r>
              <a:rPr lang="cs-CZ" sz="3600" dirty="0">
                <a:sym typeface="Wingdings" panose="05000000000000000000" pitchFamily="2" charset="2"/>
              </a:rPr>
              <a:t>  Exportovat    Exportovat do STL</a:t>
            </a:r>
          </a:p>
          <a:p>
            <a:pPr marL="0" indent="0">
              <a:buNone/>
            </a:pPr>
            <a:r>
              <a:rPr lang="cs-CZ" sz="3600" dirty="0">
                <a:sym typeface="Wingdings" panose="05000000000000000000" pitchFamily="2" charset="2"/>
              </a:rPr>
              <a:t>         </a:t>
            </a:r>
            <a:r>
              <a:rPr lang="cs-CZ" sz="2800" dirty="0">
                <a:sym typeface="Wingdings" panose="05000000000000000000" pitchFamily="2" charset="2"/>
              </a:rPr>
              <a:t>a uložíte</a:t>
            </a:r>
            <a:endParaRPr lang="cs-CZ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49DB8-0913-6D2E-5883-4AEC24EB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FACF7C-123C-DDB4-F3C1-1098EAEB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05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u nás tisklo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2699607"/>
            <a:ext cx="5045075" cy="37838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2709228"/>
            <a:ext cx="4922520" cy="3691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4752" y="1892808"/>
            <a:ext cx="945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Hlavolam                              Pomůcky na optiku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823FE-7CB8-A102-9A17-00C2AAF9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56" y="6483414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91ABF15-B364-F253-5D36-26DA1A5E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83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u nás tisklo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9" y="3031077"/>
            <a:ext cx="4505579" cy="33791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84" y="2997264"/>
            <a:ext cx="4550664" cy="3412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7552" y="2057401"/>
            <a:ext cx="880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Pomůcky na výuku fyziky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CC59D-F451-186E-5373-30A0AF63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1A0078-EECE-758D-0CBE-B867A6B69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39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u nás tisklo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483" y="2385648"/>
            <a:ext cx="4674234" cy="35056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48" y="3346069"/>
            <a:ext cx="4172712" cy="3129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7048" y="2057401"/>
            <a:ext cx="567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Pomůcky na dílny Heuréky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1DEBB-2E2E-8354-58B1-3A01ED2F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812" y="6492875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49E0D9B-A6C8-B51A-847F-4CA4B141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61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u nás tisklo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2057401"/>
            <a:ext cx="5486822" cy="4115117"/>
          </a:xfrm>
        </p:spPr>
      </p:pic>
      <p:sp>
        <p:nvSpPr>
          <p:cNvPr id="5" name="TextBox 4"/>
          <p:cNvSpPr txBox="1"/>
          <p:nvPr/>
        </p:nvSpPr>
        <p:spPr>
          <a:xfrm>
            <a:off x="7104888" y="3410712"/>
            <a:ext cx="455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Krabičky na všechno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ADFEF-84B6-A6F8-27F8-FD4EFB62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F6383DE-C8CA-070B-1DF4-52BE20DAD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0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objekty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sz="3200" dirty="0"/>
              <a:t>Koule</a:t>
            </a:r>
          </a:p>
          <a:p>
            <a:pPr lvl="2"/>
            <a:r>
              <a:rPr lang="cs-CZ" sz="3200" dirty="0"/>
              <a:t>Krychle a kvádr</a:t>
            </a:r>
          </a:p>
          <a:p>
            <a:pPr lvl="2"/>
            <a:r>
              <a:rPr lang="cs-CZ" sz="3200" dirty="0"/>
              <a:t>Válec </a:t>
            </a:r>
          </a:p>
          <a:p>
            <a:pPr lvl="2"/>
            <a:r>
              <a:rPr lang="cs-CZ" sz="3200" dirty="0"/>
              <a:t>Kužel</a:t>
            </a:r>
          </a:p>
          <a:p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1B046-92A7-DB09-BCD3-9747A0B1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1745EB7-A85A-6593-92A5-B369723E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7" y="147290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44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na konec?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4000" dirty="0"/>
              <a:t>Člověk se může učit celý život.</a:t>
            </a:r>
          </a:p>
          <a:p>
            <a:pPr marL="0" indent="0" algn="r">
              <a:buNone/>
            </a:pPr>
            <a:endParaRPr lang="cs-CZ" sz="3200" dirty="0"/>
          </a:p>
          <a:p>
            <a:pPr marL="0" indent="0" algn="r">
              <a:buNone/>
            </a:pPr>
            <a:endParaRPr lang="cs-CZ" sz="3200" dirty="0"/>
          </a:p>
          <a:p>
            <a:pPr marL="0" indent="0" algn="r">
              <a:buNone/>
            </a:pPr>
            <a:endParaRPr lang="cs-CZ" sz="3200" dirty="0"/>
          </a:p>
          <a:p>
            <a:pPr marL="0" indent="0" algn="ctr">
              <a:buNone/>
            </a:pPr>
            <a:r>
              <a:rPr lang="cs-CZ" sz="3200" dirty="0"/>
              <a:t>                                 Děkuji za pozornost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9976104" y="5459733"/>
            <a:ext cx="813816" cy="7589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143DD-64C6-CF11-94EB-A766DB47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E896590-6FA6-129C-41ED-90B96A92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8" y="137030"/>
            <a:ext cx="3243638" cy="7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2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Důležitá je forma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Vše píšeme pomocí malých písmen</a:t>
            </a:r>
          </a:p>
          <a:p>
            <a:r>
              <a:rPr lang="cs-CZ" sz="3200" dirty="0"/>
              <a:t>Každý příkaz ukončujeme na konci středníkem ; , který najdete na klávesnici vlevo nahoře pod Ecs</a:t>
            </a:r>
          </a:p>
          <a:p>
            <a:r>
              <a:rPr lang="cs-CZ" sz="3200" dirty="0"/>
              <a:t>Každá závorka musí mít nejen začátek, ale i konec</a:t>
            </a:r>
          </a:p>
          <a:p>
            <a:r>
              <a:rPr lang="cs-CZ" sz="3200" dirty="0"/>
              <a:t>Mezery si program nevšímá</a:t>
            </a:r>
          </a:p>
          <a:p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11D21-5FDB-1F54-B33E-7DD8D0D2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97CD6F-2AFB-FE35-71C7-48EAE1979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7" y="147290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Tahák .....      A Takto to píšeme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6791" y="3113891"/>
            <a:ext cx="5894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sphere(5)</a:t>
            </a:r>
          </a:p>
          <a:p>
            <a:r>
              <a:rPr lang="cs-CZ" sz="3600" dirty="0"/>
              <a:t>cube(5)</a:t>
            </a:r>
          </a:p>
          <a:p>
            <a:r>
              <a:rPr lang="cs-CZ" sz="3600" dirty="0"/>
              <a:t>cube([30,20,10])</a:t>
            </a:r>
          </a:p>
          <a:p>
            <a:r>
              <a:rPr lang="cs-CZ" sz="3600" dirty="0"/>
              <a:t>cylinder(h=30,r=10)</a:t>
            </a:r>
          </a:p>
          <a:p>
            <a:r>
              <a:rPr lang="cs-CZ" sz="3600" dirty="0"/>
              <a:t>cylinder(h=30, r1=10,r2=5)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3" y="3049882"/>
            <a:ext cx="5339804" cy="2857142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E7296-BF16-FA5D-D0DD-F4A614C1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103C3E-E515-E331-C1B1-6A208070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7" y="147290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objektu na ploše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Použijte (Fn+)F5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2400" dirty="0"/>
              <a:t>     (Někdy to nefunguje současně, tak zkuste postupně – tablety)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 Doporučuji zobrazovat po každé ukončeném příkazu (po ;)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A558-27D3-E607-92BA-D257E304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1181CD0-6595-F7E7-C243-9ECA9D5E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7" y="147290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4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552" y="472543"/>
            <a:ext cx="11022669" cy="6200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4868" y="2930945"/>
            <a:ext cx="2451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Poznámka: </a:t>
            </a:r>
            <a:r>
              <a:rPr lang="cs-CZ" sz="2400" dirty="0"/>
              <a:t>kužel a krychle jsou skryty ve válci a kvádru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31140" y="3044757"/>
            <a:ext cx="1935805" cy="5836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3EDF9-034E-36B2-B21E-8A1EB440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779" y="6604044"/>
            <a:ext cx="7772400" cy="365125"/>
          </a:xfrm>
        </p:spPr>
        <p:txBody>
          <a:bodyPr/>
          <a:lstStyle/>
          <a:p>
            <a:r>
              <a:rPr lang="cs-CZ" dirty="0" err="1"/>
              <a:t>iKAP</a:t>
            </a:r>
            <a:r>
              <a:rPr lang="cs-CZ" dirty="0"/>
              <a:t> II – Inovace ve vzdělávání, Registrační číslo projektu: CZ.02.3.68/0.0/0.0/19_078/0021106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1CE51AA-0755-C15D-7E86-05613A72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7" y="147290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3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objekt zneviditelnit?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600" dirty="0"/>
              <a:t>Pokud chceme objekt v příkazovém řádku skrýt, použijeme na začátku řádku </a:t>
            </a:r>
            <a:r>
              <a:rPr lang="cs-CZ" sz="3600" b="1" dirty="0"/>
              <a:t>dvě lomítka  //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3600" dirty="0"/>
              <a:t>Program takto označený příkazový řádek ignoruje (jako kdyby nebyl)</a:t>
            </a:r>
          </a:p>
          <a:p>
            <a:r>
              <a:rPr lang="cs-CZ" sz="3600" dirty="0"/>
              <a:t>Znak // lze taky použít k psaní komentářů</a:t>
            </a:r>
          </a:p>
          <a:p>
            <a:r>
              <a:rPr lang="cs-CZ" sz="3600" dirty="0"/>
              <a:t>Pokud chceme ignorovat celý odstavec, použijeme na začátku </a:t>
            </a:r>
            <a:r>
              <a:rPr lang="cs-CZ" sz="3600" b="1" dirty="0"/>
              <a:t>/*</a:t>
            </a:r>
            <a:r>
              <a:rPr lang="cs-CZ" sz="3600" dirty="0"/>
              <a:t> ukrytý text, na konci </a:t>
            </a:r>
            <a:r>
              <a:rPr lang="cs-CZ" sz="3600" b="1" dirty="0"/>
              <a:t>*/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FBFCC-AD82-140A-C4D2-F194F6A5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iKAP II – Inovace ve vzdělávání, Registrační číslo projektu: CZ.02.3.68/0.0/0.0/19_078/0021106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8002D0-EF62-8A69-A728-FF96D0FE9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7" y="147290"/>
            <a:ext cx="2935899" cy="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014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628</TotalTime>
  <Words>1371</Words>
  <Application>Microsoft Macintosh PowerPoint</Application>
  <PresentationFormat>Widescreen</PresentationFormat>
  <Paragraphs>201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MS UI Gothic</vt:lpstr>
      <vt:lpstr>Arial</vt:lpstr>
      <vt:lpstr>Arial Narrow</vt:lpstr>
      <vt:lpstr>Calibri</vt:lpstr>
      <vt:lpstr>Century Gothic</vt:lpstr>
      <vt:lpstr>Vapor Trail</vt:lpstr>
      <vt:lpstr>3D tisk v OpenScadu</vt:lpstr>
      <vt:lpstr>Pro koho je OpenScad?</vt:lpstr>
      <vt:lpstr>Pracovní  Prostředí</vt:lpstr>
      <vt:lpstr>Základní objekty</vt:lpstr>
      <vt:lpstr>Důležitá je forma</vt:lpstr>
      <vt:lpstr>Tahák .....      A Takto to píšeme </vt:lpstr>
      <vt:lpstr>Zobrazení objektu na ploše</vt:lpstr>
      <vt:lpstr>PowerPoint Presentation</vt:lpstr>
      <vt:lpstr>Jak objekt zneviditelnit?</vt:lpstr>
      <vt:lpstr>PowerPoint Presentation</vt:lpstr>
      <vt:lpstr>Jak něco barevně zviditelnit?</vt:lpstr>
      <vt:lpstr>PowerPoint Presentation</vt:lpstr>
      <vt:lpstr>Posouvání objektů v prostoru</vt:lpstr>
      <vt:lpstr>PowerPoint Presentation</vt:lpstr>
      <vt:lpstr>Otáčení objektu</vt:lpstr>
      <vt:lpstr>Posouvání a otáčení objektu</vt:lpstr>
      <vt:lpstr>Funkce</vt:lpstr>
      <vt:lpstr>Sjednocení      union(){...}</vt:lpstr>
      <vt:lpstr>Pokud chcete zkusit...</vt:lpstr>
      <vt:lpstr>Rozdíl   difference(){....}</vt:lpstr>
      <vt:lpstr>Definování  Proměnné</vt:lpstr>
      <vt:lpstr>Průnik   Intersection(){...}</vt:lpstr>
      <vt:lpstr>Speciální proměnná</vt:lpstr>
      <vt:lpstr>Propojení   Hull(){...}</vt:lpstr>
      <vt:lpstr>Válce s různým počtem „stěn“</vt:lpstr>
      <vt:lpstr>Krabička s kulatými hranami</vt:lpstr>
      <vt:lpstr>Použití cyklu</vt:lpstr>
      <vt:lpstr>Příklad cyklu - děrování</vt:lpstr>
      <vt:lpstr>Cyklus se 2 parametry</vt:lpstr>
      <vt:lpstr>Osově souměrné – složitější útvary</vt:lpstr>
      <vt:lpstr>Nepravidelný tvar – kreslení ve 2D</vt:lpstr>
      <vt:lpstr>Mnohoúhelník roztočený  v prostoru</vt:lpstr>
      <vt:lpstr>Těleso nepravidelného řezu</vt:lpstr>
      <vt:lpstr>Vyzvednutí do výšky</vt:lpstr>
      <vt:lpstr>Příprava souboru na tisk</vt:lpstr>
      <vt:lpstr>Co se u nás tisklo</vt:lpstr>
      <vt:lpstr>Co se u nás tisklo</vt:lpstr>
      <vt:lpstr>Co se u nás tisklo</vt:lpstr>
      <vt:lpstr>Co se u nás tisklo</vt:lpstr>
      <vt:lpstr>Co na konec?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tisk v OpenScadu</dc:title>
  <dc:creator>Microsoft account</dc:creator>
  <cp:lastModifiedBy>Microsoft Office User</cp:lastModifiedBy>
  <cp:revision>45</cp:revision>
  <dcterms:created xsi:type="dcterms:W3CDTF">2023-01-12T15:41:01Z</dcterms:created>
  <dcterms:modified xsi:type="dcterms:W3CDTF">2023-01-16T14:59:00Z</dcterms:modified>
</cp:coreProperties>
</file>